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00274C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00274C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00274C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00274C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00274C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00274C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00274C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00274C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00274C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" name="Shape 5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/>
          <p:nvPr>
            <p:ph type="title"/>
          </p:nvPr>
        </p:nvSpPr>
        <p:spPr>
          <a:xfrm>
            <a:off x="228600" y="1169937"/>
            <a:ext cx="12547600" cy="1580804"/>
          </a:xfrm>
          <a:prstGeom prst="rect">
            <a:avLst/>
          </a:prstGeom>
        </p:spPr>
        <p:txBody>
          <a:bodyPr anchor="b"/>
          <a:lstStyle>
            <a:lvl1pPr>
              <a:defRPr sz="10000">
                <a:solidFill>
                  <a:srgbClr val="00274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body" sz="quarter" idx="21"/>
          </p:nvPr>
        </p:nvSpPr>
        <p:spPr>
          <a:xfrm>
            <a:off x="228600" y="-98847"/>
            <a:ext cx="12547600" cy="101686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000">
                <a:solidFill>
                  <a:srgbClr val="00274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ubtitle text"/>
          <p:cNvSpPr txBox="1"/>
          <p:nvPr>
            <p:ph type="body" sz="quarter" idx="22"/>
          </p:nvPr>
        </p:nvSpPr>
        <p:spPr>
          <a:xfrm>
            <a:off x="228600" y="687523"/>
            <a:ext cx="12547600" cy="72099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4000">
                <a:solidFill>
                  <a:srgbClr val="655A5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subtitle text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4253086"/>
            <a:ext cx="10464800" cy="12474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74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 txBox="1"/>
          <p:nvPr>
            <p:ph type="title"/>
          </p:nvPr>
        </p:nvSpPr>
        <p:spPr>
          <a:xfrm>
            <a:off x="234161" y="3971936"/>
            <a:ext cx="12536478" cy="1528578"/>
          </a:xfrm>
          <a:prstGeom prst="rect">
            <a:avLst/>
          </a:prstGeom>
        </p:spPr>
        <p:txBody>
          <a:bodyPr/>
          <a:lstStyle>
            <a:lvl1pPr>
              <a:defRPr sz="10000">
                <a:solidFill>
                  <a:srgbClr val="00274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" Target="../slides/slide9.xml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msi_logo.png" descr="umsi_logo.png">
            <a:hlinkClick r:id="rId2" invalidUrl="" action="ppaction://hlinksldjump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0563" y="8629650"/>
            <a:ext cx="919287" cy="919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8600" y="9182100"/>
            <a:ext cx="1117600" cy="3937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</p:sldLayoutIdLst>
  <p:transition xmlns:p14="http://schemas.microsoft.com/office/powerpoint/2010/main" spd="med" advClick="1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arwhyte@umich.edu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I 506: Programming I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 506: Programming I</a:t>
            </a:r>
          </a:p>
        </p:txBody>
      </p:sp>
      <p:sp>
        <p:nvSpPr>
          <p:cNvPr id="56" name="Fall 2022"/>
          <p:cNvSpPr txBox="1"/>
          <p:nvPr/>
        </p:nvSpPr>
        <p:spPr>
          <a:xfrm>
            <a:off x="4610199" y="2660649"/>
            <a:ext cx="3784402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Fall 2022</a:t>
            </a:r>
          </a:p>
        </p:txBody>
      </p:sp>
      <p:sp>
        <p:nvSpPr>
          <p:cNvPr id="57" name="Anthony Whyte &lt;arwhyte@umich.edu&gt;…"/>
          <p:cNvSpPr txBox="1"/>
          <p:nvPr/>
        </p:nvSpPr>
        <p:spPr>
          <a:xfrm>
            <a:off x="3049922" y="7002859"/>
            <a:ext cx="6799102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/>
          <a:p>
            <a:pPr algn="l">
              <a:defRPr sz="3000"/>
            </a:pPr>
            <a:r>
              <a:t>Anthony Whyte &lt;</a:t>
            </a:r>
            <a:r>
              <a:rPr u="sng">
                <a:hlinkClick r:id="rId2" invalidUrl="" action="" tgtFrame="" tooltip="" history="1" highlightClick="0" endSnd="0"/>
              </a:rPr>
              <a:t>arwhyte@umich.edu</a:t>
            </a:r>
            <a:r>
              <a:t>&gt;</a:t>
            </a:r>
          </a:p>
          <a:p>
            <a:pPr algn="l">
              <a:defRPr sz="3000"/>
            </a:pPr>
            <a:r>
              <a:t>Lecturer III, School of Information</a:t>
            </a:r>
          </a:p>
          <a:p>
            <a:pPr algn="l">
              <a:defRPr sz="3000"/>
            </a:pPr>
            <a:r>
              <a:t>715 N. University Ave, Ann Arbor, MI 48109</a:t>
            </a:r>
          </a:p>
          <a:p>
            <a:pPr algn="l">
              <a:defRPr sz="3000"/>
            </a:pPr>
            <a:r>
              <a:t>Roumanis Square, 2nd floor (“the loft”)</a:t>
            </a:r>
          </a:p>
        </p:txBody>
      </p:sp>
      <p:sp>
        <p:nvSpPr>
          <p:cNvPr id="58" name="Lecture 21"/>
          <p:cNvSpPr txBox="1"/>
          <p:nvPr/>
        </p:nvSpPr>
        <p:spPr>
          <a:xfrm>
            <a:off x="4223742" y="4248149"/>
            <a:ext cx="4557316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Lecture 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Interne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Internet</a:t>
            </a:r>
          </a:p>
        </p:txBody>
      </p:sp>
      <p:sp>
        <p:nvSpPr>
          <p:cNvPr id="61" name="HTTP/1.1 request/response cycle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HTTP/1.1 request/response cycle</a:t>
            </a:r>
          </a:p>
        </p:txBody>
      </p:sp>
      <p:sp>
        <p:nvSpPr>
          <p:cNvPr id="62" name="Rounded Rectangle"/>
          <p:cNvSpPr/>
          <p:nvPr/>
        </p:nvSpPr>
        <p:spPr>
          <a:xfrm>
            <a:off x="10731500" y="2997150"/>
            <a:ext cx="2059732" cy="2997201"/>
          </a:xfrm>
          <a:prstGeom prst="roundRect">
            <a:avLst>
              <a:gd name="adj" fmla="val 9249"/>
            </a:avLst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  <p:sp>
        <p:nvSpPr>
          <p:cNvPr id="63" name="Rounded Rectangle"/>
          <p:cNvSpPr/>
          <p:nvPr/>
        </p:nvSpPr>
        <p:spPr>
          <a:xfrm>
            <a:off x="228600" y="2997150"/>
            <a:ext cx="2059732" cy="2997201"/>
          </a:xfrm>
          <a:prstGeom prst="roundRect">
            <a:avLst>
              <a:gd name="adj" fmla="val 9249"/>
            </a:avLst>
          </a:prstGeom>
          <a:solidFill>
            <a:srgbClr val="0027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" name="Line"/>
          <p:cNvSpPr/>
          <p:nvPr/>
        </p:nvSpPr>
        <p:spPr>
          <a:xfrm>
            <a:off x="2562565" y="3621112"/>
            <a:ext cx="3055753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" name="Line"/>
          <p:cNvSpPr/>
          <p:nvPr/>
        </p:nvSpPr>
        <p:spPr>
          <a:xfrm flipH="1" flipV="1">
            <a:off x="2562566" y="5455239"/>
            <a:ext cx="787966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6" name="request"/>
          <p:cNvSpPr txBox="1"/>
          <p:nvPr/>
        </p:nvSpPr>
        <p:spPr>
          <a:xfrm>
            <a:off x="5476316" y="1675035"/>
            <a:ext cx="205216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>
              <a:defRPr sz="5000"/>
            </a:lvl1pPr>
          </a:lstStyle>
          <a:p>
            <a:pPr/>
            <a:r>
              <a:t>request</a:t>
            </a:r>
          </a:p>
        </p:txBody>
      </p:sp>
      <p:sp>
        <p:nvSpPr>
          <p:cNvPr id="67" name="response"/>
          <p:cNvSpPr txBox="1"/>
          <p:nvPr/>
        </p:nvSpPr>
        <p:spPr>
          <a:xfrm>
            <a:off x="5292216" y="5575299"/>
            <a:ext cx="243540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>
              <a:defRPr sz="5000"/>
            </a:lvl1pPr>
          </a:lstStyle>
          <a:p>
            <a:pPr/>
            <a:r>
              <a:t>response</a:t>
            </a:r>
          </a:p>
        </p:txBody>
      </p:sp>
      <p:sp>
        <p:nvSpPr>
          <p:cNvPr id="68" name="SERVER"/>
          <p:cNvSpPr txBox="1"/>
          <p:nvPr/>
        </p:nvSpPr>
        <p:spPr>
          <a:xfrm>
            <a:off x="11096531" y="3270249"/>
            <a:ext cx="132966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SERVER</a:t>
            </a:r>
          </a:p>
        </p:txBody>
      </p:sp>
      <p:sp>
        <p:nvSpPr>
          <p:cNvPr id="69" name="CLIENT"/>
          <p:cNvSpPr txBox="1"/>
          <p:nvPr/>
        </p:nvSpPr>
        <p:spPr>
          <a:xfrm>
            <a:off x="566377" y="3270249"/>
            <a:ext cx="13841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>
              <a:defRPr sz="3000">
                <a:solidFill>
                  <a:srgbClr val="FFCB05"/>
                </a:solidFill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70" name="DNS"/>
          <p:cNvSpPr/>
          <p:nvPr/>
        </p:nvSpPr>
        <p:spPr>
          <a:xfrm>
            <a:off x="5892551" y="2788251"/>
            <a:ext cx="1219698" cy="1407320"/>
          </a:xfrm>
          <a:prstGeom prst="roundRect">
            <a:avLst>
              <a:gd name="adj" fmla="val 9249"/>
            </a:avLst>
          </a:prstGeom>
          <a:solidFill>
            <a:srgbClr val="00808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DNS</a:t>
            </a:r>
          </a:p>
        </p:txBody>
      </p:sp>
      <p:sp>
        <p:nvSpPr>
          <p:cNvPr id="71" name="Line"/>
          <p:cNvSpPr/>
          <p:nvPr/>
        </p:nvSpPr>
        <p:spPr>
          <a:xfrm>
            <a:off x="7225109" y="3621112"/>
            <a:ext cx="323215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2" name="https://swapi.py4e.com/"/>
          <p:cNvSpPr txBox="1"/>
          <p:nvPr/>
        </p:nvSpPr>
        <p:spPr>
          <a:xfrm>
            <a:off x="2547032" y="2891990"/>
            <a:ext cx="323265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 algn="l">
              <a:defRPr sz="2600">
                <a:solidFill>
                  <a:srgbClr val="000000"/>
                </a:solidFill>
              </a:defRPr>
            </a:lvl1pPr>
          </a:lstStyle>
          <a:p>
            <a:pPr/>
            <a:r>
              <a:t>https://swapi.py4e.com/</a:t>
            </a:r>
          </a:p>
        </p:txBody>
      </p:sp>
      <p:sp>
        <p:nvSpPr>
          <p:cNvPr id="73" name="104.28.13.91"/>
          <p:cNvSpPr txBox="1"/>
          <p:nvPr/>
        </p:nvSpPr>
        <p:spPr>
          <a:xfrm>
            <a:off x="7816195" y="2891990"/>
            <a:ext cx="181737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 algn="l">
              <a:defRPr sz="2600">
                <a:solidFill>
                  <a:srgbClr val="000000"/>
                </a:solidFill>
              </a:defRPr>
            </a:lvl1pPr>
          </a:lstStyle>
          <a:p>
            <a:pPr/>
            <a:r>
              <a:t>104.28.13.91</a:t>
            </a:r>
          </a:p>
        </p:txBody>
      </p:sp>
      <p:sp>
        <p:nvSpPr>
          <p:cNvPr id="74" name="Note: direct access to IP address blocked by Cloudflare."/>
          <p:cNvSpPr txBox="1"/>
          <p:nvPr/>
        </p:nvSpPr>
        <p:spPr>
          <a:xfrm>
            <a:off x="2131634" y="8397242"/>
            <a:ext cx="875656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>
              <a:defRPr sz="3000"/>
            </a:lvl1pPr>
          </a:lstStyle>
          <a:p>
            <a:pPr/>
            <a:r>
              <a:t>Note: direct access to IP address blocked by Cloudflare.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API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API</a:t>
            </a:r>
          </a:p>
        </p:txBody>
      </p:sp>
      <p:sp>
        <p:nvSpPr>
          <p:cNvPr id="77" name="application programming interface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 programming interface</a:t>
            </a:r>
          </a:p>
        </p:txBody>
      </p:sp>
      <p:sp>
        <p:nvSpPr>
          <p:cNvPr id="78" name="Rounded Rectangle"/>
          <p:cNvSpPr/>
          <p:nvPr/>
        </p:nvSpPr>
        <p:spPr>
          <a:xfrm>
            <a:off x="10731500" y="2997150"/>
            <a:ext cx="2059732" cy="2997201"/>
          </a:xfrm>
          <a:prstGeom prst="roundRect">
            <a:avLst>
              <a:gd name="adj" fmla="val 9249"/>
            </a:avLst>
          </a:prstGeom>
          <a:solidFill>
            <a:srgbClr val="1C1C1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  <p:sp>
        <p:nvSpPr>
          <p:cNvPr id="79" name="Rounded Rectangle"/>
          <p:cNvSpPr/>
          <p:nvPr/>
        </p:nvSpPr>
        <p:spPr>
          <a:xfrm>
            <a:off x="228600" y="2997150"/>
            <a:ext cx="2059732" cy="2997201"/>
          </a:xfrm>
          <a:prstGeom prst="roundRect">
            <a:avLst>
              <a:gd name="adj" fmla="val 9249"/>
            </a:avLst>
          </a:prstGeom>
          <a:solidFill>
            <a:srgbClr val="0027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0" name="Line"/>
          <p:cNvSpPr/>
          <p:nvPr/>
        </p:nvSpPr>
        <p:spPr>
          <a:xfrm>
            <a:off x="2577597" y="4216350"/>
            <a:ext cx="741210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" name="Line"/>
          <p:cNvSpPr/>
          <p:nvPr/>
        </p:nvSpPr>
        <p:spPr>
          <a:xfrm flipH="1" flipV="1">
            <a:off x="2562565" y="4782139"/>
            <a:ext cx="741210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" name="request"/>
          <p:cNvSpPr txBox="1"/>
          <p:nvPr/>
        </p:nvSpPr>
        <p:spPr>
          <a:xfrm>
            <a:off x="5483832" y="3225799"/>
            <a:ext cx="205216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>
              <a:defRPr sz="5000"/>
            </a:lvl1pPr>
          </a:lstStyle>
          <a:p>
            <a:pPr/>
            <a:r>
              <a:t>request</a:t>
            </a:r>
          </a:p>
        </p:txBody>
      </p:sp>
      <p:sp>
        <p:nvSpPr>
          <p:cNvPr id="83" name="response"/>
          <p:cNvSpPr txBox="1"/>
          <p:nvPr/>
        </p:nvSpPr>
        <p:spPr>
          <a:xfrm>
            <a:off x="5284700" y="4729199"/>
            <a:ext cx="243540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>
              <a:defRPr sz="5000"/>
            </a:lvl1pPr>
          </a:lstStyle>
          <a:p>
            <a:pPr/>
            <a:r>
              <a:t>response</a:t>
            </a:r>
          </a:p>
        </p:txBody>
      </p:sp>
      <p:sp>
        <p:nvSpPr>
          <p:cNvPr id="84" name="SERVER"/>
          <p:cNvSpPr txBox="1"/>
          <p:nvPr/>
        </p:nvSpPr>
        <p:spPr>
          <a:xfrm>
            <a:off x="11096531" y="3270249"/>
            <a:ext cx="132966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>
              <a:defRPr sz="3000">
                <a:solidFill>
                  <a:schemeClr val="accent4"/>
                </a:solidFill>
              </a:defRPr>
            </a:lvl1pPr>
          </a:lstStyle>
          <a:p>
            <a:pPr/>
            <a:r>
              <a:t>SERVER</a:t>
            </a:r>
          </a:p>
        </p:txBody>
      </p:sp>
      <p:sp>
        <p:nvSpPr>
          <p:cNvPr id="85" name="CLIENT"/>
          <p:cNvSpPr txBox="1"/>
          <p:nvPr/>
        </p:nvSpPr>
        <p:spPr>
          <a:xfrm>
            <a:off x="566377" y="3270249"/>
            <a:ext cx="138417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>
              <a:defRPr sz="3000">
                <a:solidFill>
                  <a:srgbClr val="FFCB05"/>
                </a:solidFill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86" name="(status code)"/>
          <p:cNvSpPr txBox="1"/>
          <p:nvPr/>
        </p:nvSpPr>
        <p:spPr>
          <a:xfrm>
            <a:off x="5442241" y="6920309"/>
            <a:ext cx="212031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>
              <a:defRPr sz="3000"/>
            </a:lvl1pPr>
          </a:lstStyle>
          <a:p>
            <a:pPr/>
            <a:r>
              <a:t>(status code)</a:t>
            </a:r>
          </a:p>
        </p:txBody>
      </p:sp>
      <p:sp>
        <p:nvSpPr>
          <p:cNvPr id="87" name="https://swapi.py4e.com/api/"/>
          <p:cNvSpPr txBox="1"/>
          <p:nvPr/>
        </p:nvSpPr>
        <p:spPr>
          <a:xfrm>
            <a:off x="4064930" y="2202695"/>
            <a:ext cx="507987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 algn="l"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https://swapi.py4e.com/api/</a:t>
            </a:r>
          </a:p>
        </p:txBody>
      </p:sp>
      <p:sp>
        <p:nvSpPr>
          <p:cNvPr id="88" name="HTTP/1.0 200 OK"/>
          <p:cNvSpPr txBox="1"/>
          <p:nvPr/>
        </p:nvSpPr>
        <p:spPr>
          <a:xfrm>
            <a:off x="4837459" y="6232599"/>
            <a:ext cx="353481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 algn="l"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HTTP/1.0 200 OK</a:t>
            </a:r>
          </a:p>
        </p:txBody>
      </p:sp>
      <p:pic>
        <p:nvPicPr>
          <p:cNvPr id="89" name="swapi.png" descr="swap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9101" y="4540106"/>
            <a:ext cx="1664529" cy="1216387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API"/>
          <p:cNvSpPr/>
          <p:nvPr/>
        </p:nvSpPr>
        <p:spPr>
          <a:xfrm>
            <a:off x="10248900" y="4019500"/>
            <a:ext cx="952500" cy="952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A121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API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HTTP Protoco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 Protocol</a:t>
            </a:r>
          </a:p>
        </p:txBody>
      </p:sp>
      <p:sp>
        <p:nvSpPr>
          <p:cNvPr id="93" name="HTTP methods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 methods</a:t>
            </a:r>
          </a:p>
        </p:txBody>
      </p:sp>
      <p:sp>
        <p:nvSpPr>
          <p:cNvPr id="94" name="GET…"/>
          <p:cNvSpPr txBox="1"/>
          <p:nvPr/>
        </p:nvSpPr>
        <p:spPr>
          <a:xfrm>
            <a:off x="4321658" y="1905000"/>
            <a:ext cx="4361484" cy="594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/>
          <a:p>
            <a:pPr>
              <a:defRPr>
                <a:solidFill>
                  <a:srgbClr val="CC6600"/>
                </a:solidFill>
              </a:defRPr>
            </a:pPr>
            <a:r>
              <a:t>GET</a:t>
            </a:r>
          </a:p>
          <a:p>
            <a:pPr/>
            <a:r>
              <a:t>PUT</a:t>
            </a:r>
          </a:p>
          <a:p>
            <a:pPr/>
            <a:r>
              <a:t>POST</a:t>
            </a:r>
          </a:p>
          <a:p>
            <a:pPr/>
            <a:r>
              <a:t>DELETE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8463" y="1523855"/>
            <a:ext cx="10487874" cy="7238111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tar War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Star Wars</a:t>
            </a:r>
          </a:p>
        </p:txBody>
      </p:sp>
      <p:sp>
        <p:nvSpPr>
          <p:cNvPr id="98" name="movie franchise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movie franchise</a:t>
            </a:r>
          </a:p>
        </p:txBody>
      </p:sp>
      <p:pic>
        <p:nvPicPr>
          <p:cNvPr id="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00954" y="660400"/>
            <a:ext cx="3033946" cy="4601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hewbacca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Chewbacca</a:t>
            </a:r>
          </a:p>
        </p:txBody>
      </p:sp>
      <p:sp>
        <p:nvSpPr>
          <p:cNvPr id="102" name="Wookiee: known affectionately as Chewie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Wookiee: known affectionately as Chewie</a:t>
            </a:r>
          </a:p>
        </p:txBody>
      </p:sp>
      <p:pic>
        <p:nvPicPr>
          <p:cNvPr id="1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5035" y="1574800"/>
            <a:ext cx="7772412" cy="7229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1040" y="5772253"/>
            <a:ext cx="5461363" cy="4091756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T-65 X-wing starfighter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T-65 X-wing starfighter</a:t>
            </a:r>
          </a:p>
        </p:txBody>
      </p:sp>
      <p:sp>
        <p:nvSpPr>
          <p:cNvPr id="107" name="Rebel ship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Rebel ship</a:t>
            </a:r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6979" y="1634673"/>
            <a:ext cx="10250842" cy="6484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ini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9700"/>
            </a:lvl1pPr>
          </a:lstStyle>
          <a:p>
            <a:pPr/>
            <a:r>
              <a:t>finis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deck revision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deck revisions</a:t>
            </a:r>
          </a:p>
        </p:txBody>
      </p:sp>
      <p:sp>
        <p:nvSpPr>
          <p:cNvPr id="113" name="errata: corrections and other changes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errata: corrections and other changes</a:t>
            </a:r>
          </a:p>
        </p:txBody>
      </p:sp>
      <p:graphicFrame>
        <p:nvGraphicFramePr>
          <p:cNvPr id="114" name="Table 1"/>
          <p:cNvGraphicFramePr/>
          <p:nvPr/>
        </p:nvGraphicFramePr>
        <p:xfrm>
          <a:off x="228600" y="1861462"/>
          <a:ext cx="12547600" cy="3175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799233"/>
                <a:gridCol w="1580415"/>
                <a:gridCol w="3739064"/>
                <a:gridCol w="2714444"/>
                <a:gridCol w="2714444"/>
              </a:tblGrid>
              <a:tr h="635000"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Slide no(s).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00274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Fix ver.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00274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00274C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635000">
                <a:tc>
                  <a:txBody>
                    <a:bodyPr/>
                    <a:lstStyle/>
                    <a:p>
                      <a:pPr algn="l"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v1p1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algn="l"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274C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b" upright="0">
        <a:normAutofit fontScale="100000" lnSpcReduction="0"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0000" u="none" kumimoji="0" normalizeH="0">
            <a:ln>
              <a:noFill/>
            </a:ln>
            <a:solidFill>
              <a:srgbClr val="00274C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b" upright="0">
        <a:normAutofit fontScale="100000" lnSpcReduction="0"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0000" u="none" kumimoji="0" normalizeH="0">
            <a:ln>
              <a:noFill/>
            </a:ln>
            <a:solidFill>
              <a:srgbClr val="00274C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